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2" r:id="rId2"/>
    <p:sldId id="301" r:id="rId3"/>
    <p:sldId id="304" r:id="rId4"/>
    <p:sldId id="305" r:id="rId5"/>
    <p:sldId id="306" r:id="rId6"/>
    <p:sldId id="307" r:id="rId7"/>
    <p:sldId id="308" r:id="rId8"/>
    <p:sldId id="309" r:id="rId9"/>
    <p:sldId id="311" r:id="rId10"/>
    <p:sldId id="310" r:id="rId11"/>
    <p:sldId id="312" r:id="rId12"/>
    <p:sldId id="313" r:id="rId13"/>
    <p:sldId id="314" r:id="rId14"/>
    <p:sldId id="315" r:id="rId15"/>
    <p:sldId id="317" r:id="rId16"/>
    <p:sldId id="319" r:id="rId17"/>
    <p:sldId id="320" r:id="rId18"/>
    <p:sldId id="321" r:id="rId19"/>
    <p:sldId id="323" r:id="rId20"/>
    <p:sldId id="324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92D3"/>
    <a:srgbClr val="88ABAD"/>
    <a:srgbClr val="3E99B4"/>
    <a:srgbClr val="5D5BA0"/>
    <a:srgbClr val="F47C30"/>
    <a:srgbClr val="8ED0E6"/>
    <a:srgbClr val="EEEEEE"/>
    <a:srgbClr val="4D4949"/>
    <a:srgbClr val="434040"/>
    <a:srgbClr val="1B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66" autoAdjust="0"/>
    <p:restoredTop sz="94660"/>
  </p:normalViewPr>
  <p:slideViewPr>
    <p:cSldViewPr snapToGrid="0">
      <p:cViewPr varScale="1">
        <p:scale>
          <a:sx n="129" d="100"/>
          <a:sy n="129" d="100"/>
        </p:scale>
        <p:origin x="22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0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826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42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94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081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734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463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22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72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58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6DCD-4700-455A-AD6D-3C42515F5C57}" type="datetimeFigureOut">
              <a:rPr lang="ko-KR" altLang="en-US" smtClean="0"/>
              <a:t>2021. 2. 22.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357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603418" y="1126165"/>
            <a:ext cx="3930354" cy="20939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prstClr val="white"/>
                </a:solidFill>
              </a:rPr>
              <a:t>CRIZEN SOLUTION </a:t>
            </a:r>
            <a:endParaRPr lang="en-US" altLang="ko-KR" sz="2400" b="1" dirty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prstClr val="white"/>
                </a:solidFill>
              </a:rPr>
              <a:t>Internship</a:t>
            </a:r>
          </a:p>
          <a:p>
            <a:pPr>
              <a:lnSpc>
                <a:spcPct val="150000"/>
              </a:lnSpc>
            </a:pPr>
            <a:r>
              <a:rPr lang="en-US" altLang="ko-KR" sz="2400" b="1" dirty="0">
                <a:solidFill>
                  <a:prstClr val="white"/>
                </a:solidFill>
              </a:rPr>
              <a:t>Presentation</a:t>
            </a:r>
            <a:endParaRPr lang="en-US" altLang="ko-KR" sz="1000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prstClr val="white">
                    <a:lumMod val="75000"/>
                  </a:prstClr>
                </a:solidFill>
              </a:rPr>
              <a:t>PowerPoint is the presentation program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prstClr val="white">
                    <a:lumMod val="75000"/>
                  </a:prstClr>
                </a:solidFill>
              </a:rPr>
              <a:t>used the most in the world.</a:t>
            </a:r>
            <a:r>
              <a:rPr lang="ko-KR" altLang="en-US" sz="1000" dirty="0">
                <a:solidFill>
                  <a:prstClr val="white">
                    <a:lumMod val="75000"/>
                  </a:prstClr>
                </a:solidFill>
              </a:rPr>
              <a:t> 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5602514" y="0"/>
            <a:ext cx="6589486" cy="6858000"/>
          </a:xfrm>
          <a:prstGeom prst="rect">
            <a:avLst/>
          </a:prstGeom>
          <a:solidFill>
            <a:srgbClr val="212121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양쪽 모서리가 둥근 사각형 2"/>
          <p:cNvSpPr/>
          <p:nvPr/>
        </p:nvSpPr>
        <p:spPr>
          <a:xfrm rot="16200000">
            <a:off x="4219122" y="2414981"/>
            <a:ext cx="2510971" cy="255815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양쪽 모서리가 둥근 사각형 22"/>
          <p:cNvSpPr/>
          <p:nvPr/>
        </p:nvSpPr>
        <p:spPr>
          <a:xfrm rot="16200000">
            <a:off x="5083260" y="4205145"/>
            <a:ext cx="782696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양쪽 모서리가 둥근 사각형 23"/>
          <p:cNvSpPr/>
          <p:nvPr/>
        </p:nvSpPr>
        <p:spPr>
          <a:xfrm rot="16200000">
            <a:off x="5083261" y="5131168"/>
            <a:ext cx="782696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6053791" y="0"/>
            <a:ext cx="6138209" cy="6858000"/>
          </a:xfrm>
          <a:prstGeom prst="rect">
            <a:avLst/>
          </a:prstGeom>
          <a:solidFill>
            <a:srgbClr val="1B1B1B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499100" y="2514600"/>
            <a:ext cx="2755900" cy="368300"/>
          </a:xfrm>
          <a:custGeom>
            <a:avLst/>
            <a:gdLst>
              <a:gd name="connsiteX0" fmla="*/ 0 w 2755900"/>
              <a:gd name="connsiteY0" fmla="*/ 12700 h 368300"/>
              <a:gd name="connsiteX1" fmla="*/ 304800 w 2755900"/>
              <a:gd name="connsiteY1" fmla="*/ 368300 h 368300"/>
              <a:gd name="connsiteX2" fmla="*/ 571500 w 2755900"/>
              <a:gd name="connsiteY2" fmla="*/ 38100 h 368300"/>
              <a:gd name="connsiteX3" fmla="*/ 850900 w 2755900"/>
              <a:gd name="connsiteY3" fmla="*/ 368300 h 368300"/>
              <a:gd name="connsiteX4" fmla="*/ 1092200 w 2755900"/>
              <a:gd name="connsiteY4" fmla="*/ 76200 h 368300"/>
              <a:gd name="connsiteX5" fmla="*/ 1308100 w 2755900"/>
              <a:gd name="connsiteY5" fmla="*/ 368300 h 368300"/>
              <a:gd name="connsiteX6" fmla="*/ 1409700 w 2755900"/>
              <a:gd name="connsiteY6" fmla="*/ 152400 h 368300"/>
              <a:gd name="connsiteX7" fmla="*/ 1549400 w 2755900"/>
              <a:gd name="connsiteY7" fmla="*/ 292100 h 368300"/>
              <a:gd name="connsiteX8" fmla="*/ 1689100 w 2755900"/>
              <a:gd name="connsiteY8" fmla="*/ 215900 h 368300"/>
              <a:gd name="connsiteX9" fmla="*/ 1765300 w 2755900"/>
              <a:gd name="connsiteY9" fmla="*/ 292100 h 368300"/>
              <a:gd name="connsiteX10" fmla="*/ 1841500 w 2755900"/>
              <a:gd name="connsiteY10" fmla="*/ 127000 h 368300"/>
              <a:gd name="connsiteX11" fmla="*/ 2032000 w 2755900"/>
              <a:gd name="connsiteY11" fmla="*/ 215900 h 368300"/>
              <a:gd name="connsiteX12" fmla="*/ 2184400 w 2755900"/>
              <a:gd name="connsiteY12" fmla="*/ 0 h 368300"/>
              <a:gd name="connsiteX13" fmla="*/ 2552700 w 2755900"/>
              <a:gd name="connsiteY13" fmla="*/ 342900 h 368300"/>
              <a:gd name="connsiteX14" fmla="*/ 2755900 w 2755900"/>
              <a:gd name="connsiteY14" fmla="*/ 228600 h 368300"/>
              <a:gd name="connsiteX15" fmla="*/ 2755900 w 2755900"/>
              <a:gd name="connsiteY15" fmla="*/ 228600 h 368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55900" h="368300">
                <a:moveTo>
                  <a:pt x="0" y="12700"/>
                </a:moveTo>
                <a:lnTo>
                  <a:pt x="304800" y="368300"/>
                </a:lnTo>
                <a:lnTo>
                  <a:pt x="571500" y="38100"/>
                </a:lnTo>
                <a:lnTo>
                  <a:pt x="850900" y="368300"/>
                </a:lnTo>
                <a:lnTo>
                  <a:pt x="1092200" y="76200"/>
                </a:lnTo>
                <a:lnTo>
                  <a:pt x="1308100" y="368300"/>
                </a:lnTo>
                <a:lnTo>
                  <a:pt x="1409700" y="152400"/>
                </a:lnTo>
                <a:lnTo>
                  <a:pt x="1549400" y="292100"/>
                </a:lnTo>
                <a:lnTo>
                  <a:pt x="1689100" y="215900"/>
                </a:lnTo>
                <a:lnTo>
                  <a:pt x="1765300" y="292100"/>
                </a:lnTo>
                <a:lnTo>
                  <a:pt x="1841500" y="127000"/>
                </a:lnTo>
                <a:lnTo>
                  <a:pt x="2032000" y="215900"/>
                </a:lnTo>
                <a:lnTo>
                  <a:pt x="2184400" y="0"/>
                </a:lnTo>
                <a:lnTo>
                  <a:pt x="2552700" y="342900"/>
                </a:lnTo>
                <a:lnTo>
                  <a:pt x="2755900" y="228600"/>
                </a:lnTo>
                <a:lnTo>
                  <a:pt x="2755900" y="228600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510812" y="2509015"/>
            <a:ext cx="1899879" cy="3738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 err="1">
                <a:solidFill>
                  <a:schemeClr val="bg1"/>
                </a:solidFill>
              </a:rPr>
              <a:t>박병현</a:t>
            </a:r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050" dirty="0">
                <a:solidFill>
                  <a:schemeClr val="bg1"/>
                </a:solidFill>
              </a:rPr>
              <a:t>Park</a:t>
            </a:r>
            <a:r>
              <a:rPr lang="ko-KR" altLang="en-US" sz="1050" dirty="0">
                <a:solidFill>
                  <a:schemeClr val="bg1"/>
                </a:solidFill>
              </a:rPr>
              <a:t> </a:t>
            </a:r>
            <a:r>
              <a:rPr lang="en-US" altLang="ko-KR" sz="1050" dirty="0" err="1">
                <a:solidFill>
                  <a:schemeClr val="bg1"/>
                </a:solidFill>
              </a:rPr>
              <a:t>ByeongHyeon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5524500" y="4089400"/>
            <a:ext cx="3327400" cy="638175"/>
          </a:xfrm>
          <a:custGeom>
            <a:avLst/>
            <a:gdLst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44700 w 3327400"/>
              <a:gd name="connsiteY13" fmla="*/ 33020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22792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31182 w 3327400"/>
              <a:gd name="connsiteY11" fmla="*/ 244475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31182 w 3327400"/>
              <a:gd name="connsiteY11" fmla="*/ 24447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31775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27400" h="638175">
                <a:moveTo>
                  <a:pt x="0" y="304800"/>
                </a:moveTo>
                <a:lnTo>
                  <a:pt x="228600" y="127000"/>
                </a:lnTo>
                <a:lnTo>
                  <a:pt x="419100" y="406400"/>
                </a:lnTo>
                <a:lnTo>
                  <a:pt x="647700" y="203200"/>
                </a:lnTo>
                <a:lnTo>
                  <a:pt x="889000" y="0"/>
                </a:lnTo>
                <a:lnTo>
                  <a:pt x="1054100" y="279400"/>
                </a:lnTo>
                <a:lnTo>
                  <a:pt x="1193800" y="88900"/>
                </a:lnTo>
                <a:lnTo>
                  <a:pt x="1332706" y="231775"/>
                </a:lnTo>
                <a:lnTo>
                  <a:pt x="1511300" y="406400"/>
                </a:lnTo>
                <a:lnTo>
                  <a:pt x="1587500" y="228600"/>
                </a:lnTo>
                <a:lnTo>
                  <a:pt x="1727200" y="431800"/>
                </a:lnTo>
                <a:lnTo>
                  <a:pt x="1816895" y="339725"/>
                </a:lnTo>
                <a:lnTo>
                  <a:pt x="1868487" y="638175"/>
                </a:lnTo>
                <a:lnTo>
                  <a:pt x="2032317" y="269717"/>
                </a:lnTo>
                <a:lnTo>
                  <a:pt x="2120900" y="139700"/>
                </a:lnTo>
                <a:lnTo>
                  <a:pt x="2260600" y="228600"/>
                </a:lnTo>
                <a:lnTo>
                  <a:pt x="3327400" y="231775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8897257" y="4105006"/>
            <a:ext cx="3187091" cy="3034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bg1"/>
                </a:solidFill>
              </a:rPr>
              <a:t>Dongguk Univ. Industrial &amp; Systems Engineering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3451450" y="4963430"/>
            <a:ext cx="1973262" cy="328612"/>
          </a:xfrm>
          <a:custGeom>
            <a:avLst/>
            <a:gdLst>
              <a:gd name="connsiteX0" fmla="*/ 0 w 2006600"/>
              <a:gd name="connsiteY0" fmla="*/ 63500 h 228600"/>
              <a:gd name="connsiteX1" fmla="*/ 914400 w 2006600"/>
              <a:gd name="connsiteY1" fmla="*/ 63500 h 228600"/>
              <a:gd name="connsiteX2" fmla="*/ 1016000 w 2006600"/>
              <a:gd name="connsiteY2" fmla="*/ 0 h 228600"/>
              <a:gd name="connsiteX3" fmla="*/ 1155700 w 2006600"/>
              <a:gd name="connsiteY3" fmla="*/ 228600 h 228600"/>
              <a:gd name="connsiteX4" fmla="*/ 1295400 w 2006600"/>
              <a:gd name="connsiteY4" fmla="*/ 101600 h 228600"/>
              <a:gd name="connsiteX5" fmla="*/ 2006600 w 2006600"/>
              <a:gd name="connsiteY5" fmla="*/ 114300 h 228600"/>
              <a:gd name="connsiteX0" fmla="*/ 0 w 2011362"/>
              <a:gd name="connsiteY0" fmla="*/ 63500 h 228600"/>
              <a:gd name="connsiteX1" fmla="*/ 914400 w 2011362"/>
              <a:gd name="connsiteY1" fmla="*/ 63500 h 228600"/>
              <a:gd name="connsiteX2" fmla="*/ 1016000 w 2011362"/>
              <a:gd name="connsiteY2" fmla="*/ 0 h 228600"/>
              <a:gd name="connsiteX3" fmla="*/ 1155700 w 2011362"/>
              <a:gd name="connsiteY3" fmla="*/ 228600 h 228600"/>
              <a:gd name="connsiteX4" fmla="*/ 1295400 w 2011362"/>
              <a:gd name="connsiteY4" fmla="*/ 101600 h 228600"/>
              <a:gd name="connsiteX5" fmla="*/ 2011362 w 2011362"/>
              <a:gd name="connsiteY5" fmla="*/ 88106 h 228600"/>
              <a:gd name="connsiteX0" fmla="*/ 0 w 2011362"/>
              <a:gd name="connsiteY0" fmla="*/ 63500 h 228600"/>
              <a:gd name="connsiteX1" fmla="*/ 914400 w 2011362"/>
              <a:gd name="connsiteY1" fmla="*/ 63500 h 228600"/>
              <a:gd name="connsiteX2" fmla="*/ 1016000 w 2011362"/>
              <a:gd name="connsiteY2" fmla="*/ 0 h 228600"/>
              <a:gd name="connsiteX3" fmla="*/ 1155700 w 2011362"/>
              <a:gd name="connsiteY3" fmla="*/ 228600 h 228600"/>
              <a:gd name="connsiteX4" fmla="*/ 1295400 w 2011362"/>
              <a:gd name="connsiteY4" fmla="*/ 101600 h 228600"/>
              <a:gd name="connsiteX5" fmla="*/ 2011362 w 2011362"/>
              <a:gd name="connsiteY5" fmla="*/ 109537 h 228600"/>
              <a:gd name="connsiteX0" fmla="*/ 0 w 2011362"/>
              <a:gd name="connsiteY0" fmla="*/ 63500 h 228600"/>
              <a:gd name="connsiteX1" fmla="*/ 914400 w 2011362"/>
              <a:gd name="connsiteY1" fmla="*/ 63500 h 228600"/>
              <a:gd name="connsiteX2" fmla="*/ 1016000 w 2011362"/>
              <a:gd name="connsiteY2" fmla="*/ 0 h 228600"/>
              <a:gd name="connsiteX3" fmla="*/ 1155700 w 2011362"/>
              <a:gd name="connsiteY3" fmla="*/ 228600 h 228600"/>
              <a:gd name="connsiteX4" fmla="*/ 1295400 w 2011362"/>
              <a:gd name="connsiteY4" fmla="*/ 101600 h 228600"/>
              <a:gd name="connsiteX5" fmla="*/ 2011362 w 2011362"/>
              <a:gd name="connsiteY5" fmla="*/ 109537 h 228600"/>
              <a:gd name="connsiteX0" fmla="*/ 0 w 2001837"/>
              <a:gd name="connsiteY0" fmla="*/ 63500 h 576262"/>
              <a:gd name="connsiteX1" fmla="*/ 914400 w 2001837"/>
              <a:gd name="connsiteY1" fmla="*/ 63500 h 576262"/>
              <a:gd name="connsiteX2" fmla="*/ 1016000 w 2001837"/>
              <a:gd name="connsiteY2" fmla="*/ 0 h 576262"/>
              <a:gd name="connsiteX3" fmla="*/ 1155700 w 2001837"/>
              <a:gd name="connsiteY3" fmla="*/ 228600 h 576262"/>
              <a:gd name="connsiteX4" fmla="*/ 1295400 w 2001837"/>
              <a:gd name="connsiteY4" fmla="*/ 101600 h 576262"/>
              <a:gd name="connsiteX5" fmla="*/ 2001837 w 2001837"/>
              <a:gd name="connsiteY5" fmla="*/ 576262 h 576262"/>
              <a:gd name="connsiteX0" fmla="*/ 0 w 1973262"/>
              <a:gd name="connsiteY0" fmla="*/ 63500 h 328612"/>
              <a:gd name="connsiteX1" fmla="*/ 914400 w 1973262"/>
              <a:gd name="connsiteY1" fmla="*/ 63500 h 328612"/>
              <a:gd name="connsiteX2" fmla="*/ 1016000 w 1973262"/>
              <a:gd name="connsiteY2" fmla="*/ 0 h 328612"/>
              <a:gd name="connsiteX3" fmla="*/ 1155700 w 1973262"/>
              <a:gd name="connsiteY3" fmla="*/ 228600 h 328612"/>
              <a:gd name="connsiteX4" fmla="*/ 1295400 w 1973262"/>
              <a:gd name="connsiteY4" fmla="*/ 101600 h 328612"/>
              <a:gd name="connsiteX5" fmla="*/ 1973262 w 1973262"/>
              <a:gd name="connsiteY5" fmla="*/ 328612 h 328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73262" h="328612">
                <a:moveTo>
                  <a:pt x="0" y="63500"/>
                </a:moveTo>
                <a:lnTo>
                  <a:pt x="914400" y="63500"/>
                </a:lnTo>
                <a:lnTo>
                  <a:pt x="1016000" y="0"/>
                </a:lnTo>
                <a:lnTo>
                  <a:pt x="1155700" y="228600"/>
                </a:lnTo>
                <a:lnTo>
                  <a:pt x="1295400" y="101600"/>
                </a:lnTo>
                <a:lnTo>
                  <a:pt x="1973262" y="328612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2232608" y="4818145"/>
            <a:ext cx="848309" cy="3034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50" dirty="0">
                <a:solidFill>
                  <a:schemeClr val="bg1"/>
                </a:solidFill>
              </a:rPr>
              <a:t>2016112568</a:t>
            </a:r>
            <a:endParaRPr lang="ko-KR" altLang="en-US" sz="1050" dirty="0">
              <a:solidFill>
                <a:schemeClr val="bg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39ACA639-6BE5-1246-9789-CA5E345675F1}"/>
              </a:ext>
            </a:extLst>
          </p:cNvPr>
          <p:cNvSpPr/>
          <p:nvPr/>
        </p:nvSpPr>
        <p:spPr>
          <a:xfrm>
            <a:off x="5789386" y="5579939"/>
            <a:ext cx="10586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requests</a:t>
            </a:r>
            <a:r>
              <a:rPr lang="ko-KR" altLang="en-US" sz="1600" b="1" dirty="0">
                <a:solidFill>
                  <a:srgbClr val="212121"/>
                </a:solidFill>
              </a:rPr>
              <a:t> 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53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Python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(7)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Beautifulsoup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66AFCD3-BCC9-5144-B51F-6A04FF16C3C5}"/>
              </a:ext>
            </a:extLst>
          </p:cNvPr>
          <p:cNvSpPr/>
          <p:nvPr/>
        </p:nvSpPr>
        <p:spPr>
          <a:xfrm>
            <a:off x="5081213" y="5980544"/>
            <a:ext cx="2029572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Selenium </a:t>
            </a:r>
            <a:r>
              <a:rPr lang="ko-KR" altLang="en-US" sz="1600" b="1" dirty="0">
                <a:solidFill>
                  <a:srgbClr val="212121"/>
                </a:solidFill>
              </a:rPr>
              <a:t>문법 연습</a:t>
            </a:r>
            <a:endParaRPr lang="en-US" altLang="ko-KR" sz="16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동적 페이지</a:t>
            </a:r>
            <a:endParaRPr lang="en-US" altLang="ko-KR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2221C66-3868-4847-828A-5C9CC66E32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117" y="1101018"/>
            <a:ext cx="5807765" cy="437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003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Python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(8)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Beautifulsoup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66AFCD3-BCC9-5144-B51F-6A04FF16C3C5}"/>
              </a:ext>
            </a:extLst>
          </p:cNvPr>
          <p:cNvSpPr/>
          <p:nvPr/>
        </p:nvSpPr>
        <p:spPr>
          <a:xfrm>
            <a:off x="4664135" y="5980544"/>
            <a:ext cx="4201935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 err="1">
                <a:solidFill>
                  <a:srgbClr val="212121"/>
                </a:solidFill>
              </a:rPr>
              <a:t>Beautifulsoup</a:t>
            </a:r>
            <a:r>
              <a:rPr lang="en-US" altLang="ko-KR" sz="1600" b="1" dirty="0">
                <a:solidFill>
                  <a:srgbClr val="212121"/>
                </a:solidFill>
              </a:rPr>
              <a:t> + Selenium+ </a:t>
            </a:r>
            <a:r>
              <a:rPr lang="en-US" altLang="ko-KR" sz="1600" b="1" dirty="0" err="1">
                <a:solidFill>
                  <a:srgbClr val="212121"/>
                </a:solidFill>
              </a:rPr>
              <a:t>Javascript</a:t>
            </a:r>
            <a:endParaRPr lang="en-US" altLang="ko-KR" sz="16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동적 페이지</a:t>
            </a: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scroll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+crawling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57514ED4-9456-244F-A8CC-A44A475E6E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142" y="779950"/>
            <a:ext cx="5193858" cy="520059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EF3B4CF-B9A4-8F48-BAC8-EBCC4C2BA2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87" y="1172817"/>
            <a:ext cx="6482716" cy="413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981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Python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(9)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Beautifulsoup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66AFCD3-BCC9-5144-B51F-6A04FF16C3C5}"/>
              </a:ext>
            </a:extLst>
          </p:cNvPr>
          <p:cNvSpPr/>
          <p:nvPr/>
        </p:nvSpPr>
        <p:spPr>
          <a:xfrm>
            <a:off x="4664135" y="5980544"/>
            <a:ext cx="4201935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212121"/>
                </a:solidFill>
              </a:rPr>
              <a:t>네이버 부동산 </a:t>
            </a:r>
            <a:r>
              <a:rPr lang="en-US" altLang="ko-KR" sz="1600" b="1" dirty="0">
                <a:solidFill>
                  <a:srgbClr val="212121"/>
                </a:solidFill>
              </a:rPr>
              <a:t>Crawling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동적 페이지</a:t>
            </a: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스크롤 </a:t>
            </a: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크롤링</a:t>
            </a:r>
            <a:endParaRPr lang="en-US" altLang="ko-KR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332DDE4-5508-7743-B1E8-2EBC0E9FE3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787" y="1289054"/>
            <a:ext cx="5721213" cy="4245046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F99A9EB-4411-8544-9629-067A1853E7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071" y="745372"/>
            <a:ext cx="4958886" cy="478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891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Python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(10)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Beautifulsoup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66AFCD3-BCC9-5144-B51F-6A04FF16C3C5}"/>
              </a:ext>
            </a:extLst>
          </p:cNvPr>
          <p:cNvSpPr/>
          <p:nvPr/>
        </p:nvSpPr>
        <p:spPr>
          <a:xfrm>
            <a:off x="4664135" y="5980544"/>
            <a:ext cx="4201935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Json </a:t>
            </a:r>
            <a:r>
              <a:rPr lang="ko-KR" altLang="en-US" sz="1600" b="1" dirty="0">
                <a:solidFill>
                  <a:srgbClr val="212121"/>
                </a:solidFill>
              </a:rPr>
              <a:t>형태의 결과물</a:t>
            </a:r>
            <a:endParaRPr lang="en-US" altLang="ko-KR" sz="9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네이버 부동산 매물 </a:t>
            </a:r>
            <a:r>
              <a:rPr lang="ko-KR" altLang="en-US" sz="9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크롤링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FEE217C9-B4A0-8B4E-8D74-11C3A7443C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66217"/>
            <a:ext cx="5951237" cy="5308420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8FCAF203-9CD2-0D43-A343-FD9181B54F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618" y="1415368"/>
            <a:ext cx="4490547" cy="361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6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Java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(1)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Jsoup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66AFCD3-BCC9-5144-B51F-6A04FF16C3C5}"/>
              </a:ext>
            </a:extLst>
          </p:cNvPr>
          <p:cNvSpPr/>
          <p:nvPr/>
        </p:nvSpPr>
        <p:spPr>
          <a:xfrm>
            <a:off x="5119943" y="5997451"/>
            <a:ext cx="1952114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 err="1">
                <a:solidFill>
                  <a:srgbClr val="212121"/>
                </a:solidFill>
              </a:rPr>
              <a:t>Jsoup</a:t>
            </a:r>
            <a:r>
              <a:rPr lang="en-US" altLang="ko-KR" sz="1600" b="1" dirty="0">
                <a:solidFill>
                  <a:srgbClr val="212121"/>
                </a:solidFill>
              </a:rPr>
              <a:t> + Selenium</a:t>
            </a:r>
            <a:endParaRPr lang="en-US" altLang="ko-KR" sz="9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네이버 부동산 매물 </a:t>
            </a:r>
            <a:r>
              <a:rPr lang="ko-KR" altLang="en-US" sz="9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크롤링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559AA3CB-73E3-AD49-8E4C-8912DEC36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6249" y="876989"/>
            <a:ext cx="4947281" cy="5124156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81BCE3F3-56F9-D347-A8B8-C8861AA69E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470" y="897590"/>
            <a:ext cx="5342713" cy="509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409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Java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(2)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Jsoup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66AFCD3-BCC9-5144-B51F-6A04FF16C3C5}"/>
              </a:ext>
            </a:extLst>
          </p:cNvPr>
          <p:cNvSpPr/>
          <p:nvPr/>
        </p:nvSpPr>
        <p:spPr>
          <a:xfrm>
            <a:off x="4828925" y="5980544"/>
            <a:ext cx="4201935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Json </a:t>
            </a:r>
            <a:r>
              <a:rPr lang="ko-KR" altLang="en-US" sz="1600" b="1" dirty="0">
                <a:solidFill>
                  <a:srgbClr val="212121"/>
                </a:solidFill>
              </a:rPr>
              <a:t>형태의 결과물</a:t>
            </a:r>
            <a:endParaRPr lang="en-US" altLang="ko-KR" sz="9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네이버 부동산 매물 </a:t>
            </a:r>
            <a:r>
              <a:rPr lang="ko-KR" altLang="en-US" sz="9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크롤링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4ADDED6D-51BC-DC49-ADBB-A719881D4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2690" y="1022377"/>
            <a:ext cx="6618170" cy="4958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92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HTML, JavaScript </a:t>
            </a:r>
            <a:r>
              <a:rPr lang="ko-KR" altLang="en-US" sz="1600" b="1" dirty="0">
                <a:solidFill>
                  <a:srgbClr val="212121"/>
                </a:solidFill>
              </a:rPr>
              <a:t>준비</a:t>
            </a:r>
            <a:r>
              <a:rPr lang="en-US" altLang="ko-KR" sz="1600" b="1" dirty="0">
                <a:solidFill>
                  <a:srgbClr val="212121"/>
                </a:solidFill>
              </a:rPr>
              <a:t>(1)</a:t>
            </a:r>
          </a:p>
          <a:p>
            <a:pPr>
              <a:lnSpc>
                <a:spcPct val="150000"/>
              </a:lnSpc>
            </a:pPr>
            <a:endParaRPr lang="en-US" altLang="ko-KR" sz="1000" b="1" dirty="0">
              <a:solidFill>
                <a:srgbClr val="212121"/>
              </a:solidFill>
              <a:latin typeface="+mn-ea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1D6E090B-2256-9A4E-AC54-1CA5AF9078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314" y="2262643"/>
            <a:ext cx="4125895" cy="1873251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3D2F3B48-1534-9A4E-B29B-4846D83991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39361"/>
            <a:ext cx="5751290" cy="308136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1BFFD1-BA65-4E4B-A94B-E4415C475021}"/>
              </a:ext>
            </a:extLst>
          </p:cNvPr>
          <p:cNvSpPr/>
          <p:nvPr/>
        </p:nvSpPr>
        <p:spPr>
          <a:xfrm>
            <a:off x="5295209" y="5662492"/>
            <a:ext cx="2277554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HTML + Spring Boot</a:t>
            </a:r>
            <a:endParaRPr lang="en-US" altLang="ko-KR" sz="9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Input + </a:t>
            </a:r>
            <a:r>
              <a:rPr lang="ko-KR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버튼 생성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7105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>
                <a:solidFill>
                  <a:srgbClr val="212121"/>
                </a:solidFill>
              </a:rPr>
              <a:t>HTML, JavaScript </a:t>
            </a:r>
            <a:r>
              <a:rPr lang="ko-KR" altLang="en-US" sz="1600" b="1">
                <a:solidFill>
                  <a:srgbClr val="212121"/>
                </a:solidFill>
              </a:rPr>
              <a:t>준비</a:t>
            </a:r>
            <a:r>
              <a:rPr lang="en-US" altLang="ko-KR" sz="1600" b="1">
                <a:solidFill>
                  <a:srgbClr val="212121"/>
                </a:solidFill>
              </a:rPr>
              <a:t>(2)</a:t>
            </a:r>
          </a:p>
          <a:p>
            <a:pPr>
              <a:lnSpc>
                <a:spcPct val="150000"/>
              </a:lnSpc>
            </a:pPr>
            <a:endParaRPr lang="en-US" altLang="ko-KR" sz="1000" b="1" dirty="0">
              <a:solidFill>
                <a:srgbClr val="21212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1BFFD1-BA65-4E4B-A94B-E4415C475021}"/>
              </a:ext>
            </a:extLst>
          </p:cNvPr>
          <p:cNvSpPr/>
          <p:nvPr/>
        </p:nvSpPr>
        <p:spPr>
          <a:xfrm>
            <a:off x="5295209" y="5662492"/>
            <a:ext cx="2277554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 err="1">
                <a:solidFill>
                  <a:srgbClr val="212121"/>
                </a:solidFill>
              </a:rPr>
              <a:t>Javascript</a:t>
            </a:r>
            <a:endParaRPr lang="en-US" altLang="ko-KR" sz="16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JavaScript </a:t>
            </a:r>
            <a:r>
              <a:rPr lang="ko-KR" altLang="en-US" sz="9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개념공부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F8D4BC4-2A03-4741-ADA7-4E41BC54A7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052" y="2390706"/>
            <a:ext cx="2419959" cy="2076587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409C4B34-5F8C-1E42-9642-C4E636F73A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621" y="1879377"/>
            <a:ext cx="4078308" cy="3099244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F9FB6C45-A390-5F46-A9F5-656A3710A0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999" y="2259875"/>
            <a:ext cx="3858445" cy="234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4538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Spring Boot(1)</a:t>
            </a:r>
          </a:p>
          <a:p>
            <a:pPr>
              <a:lnSpc>
                <a:spcPct val="150000"/>
              </a:lnSpc>
            </a:pPr>
            <a:endParaRPr lang="en-US" altLang="ko-KR" sz="1000" b="1" dirty="0">
              <a:solidFill>
                <a:srgbClr val="21212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1BFFD1-BA65-4E4B-A94B-E4415C475021}"/>
              </a:ext>
            </a:extLst>
          </p:cNvPr>
          <p:cNvSpPr/>
          <p:nvPr/>
        </p:nvSpPr>
        <p:spPr>
          <a:xfrm>
            <a:off x="5721775" y="5859080"/>
            <a:ext cx="2277554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err="1">
                <a:solidFill>
                  <a:srgbClr val="212121"/>
                </a:solidFill>
              </a:rPr>
              <a:t>동적테이블</a:t>
            </a:r>
            <a:endParaRPr lang="en-US" altLang="ko-KR" sz="16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r>
              <a:rPr lang="ko-KR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</a:t>
            </a:r>
            <a:r>
              <a:rPr lang="ko-KR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HTML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  <p:pic>
        <p:nvPicPr>
          <p:cNvPr id="4" name="그림 3" descr="테이블이(가) 표시된 사진&#10;&#10;자동 생성된 설명">
            <a:extLst>
              <a:ext uri="{FF2B5EF4-FFF2-40B4-BE49-F238E27FC236}">
                <a16:creationId xmlns:a16="http://schemas.microsoft.com/office/drawing/2014/main" id="{A6F86C9E-D73F-5649-9BFA-A17550475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055" y="998920"/>
            <a:ext cx="9013963" cy="486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16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Spring Boot(1)</a:t>
            </a:r>
          </a:p>
          <a:p>
            <a:pPr>
              <a:lnSpc>
                <a:spcPct val="150000"/>
              </a:lnSpc>
            </a:pPr>
            <a:endParaRPr lang="en-US" altLang="ko-KR" sz="1000" b="1" dirty="0">
              <a:solidFill>
                <a:srgbClr val="21212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1BFFD1-BA65-4E4B-A94B-E4415C475021}"/>
              </a:ext>
            </a:extLst>
          </p:cNvPr>
          <p:cNvSpPr/>
          <p:nvPr/>
        </p:nvSpPr>
        <p:spPr>
          <a:xfrm>
            <a:off x="5721775" y="5859080"/>
            <a:ext cx="2277554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err="1">
                <a:solidFill>
                  <a:srgbClr val="212121"/>
                </a:solidFill>
              </a:rPr>
              <a:t>동적테이블</a:t>
            </a:r>
            <a:endParaRPr lang="en-US" altLang="ko-KR" sz="16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r>
              <a:rPr lang="ko-KR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</a:t>
            </a:r>
            <a:r>
              <a:rPr lang="ko-KR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HTML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C1876B5-BB61-1343-BAC6-F22EAAA069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574" y="1361661"/>
            <a:ext cx="7559272" cy="427382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FB6846F-9708-074A-A17A-FDA487CADF80}"/>
              </a:ext>
            </a:extLst>
          </p:cNvPr>
          <p:cNvSpPr/>
          <p:nvPr/>
        </p:nvSpPr>
        <p:spPr>
          <a:xfrm>
            <a:off x="3091069" y="1991845"/>
            <a:ext cx="2266122" cy="174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4EA2FE0-75B0-C340-B885-26454836A85A}"/>
              </a:ext>
            </a:extLst>
          </p:cNvPr>
          <p:cNvSpPr/>
          <p:nvPr/>
        </p:nvSpPr>
        <p:spPr>
          <a:xfrm>
            <a:off x="3379304" y="3727174"/>
            <a:ext cx="2342471" cy="174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1362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Internship </a:t>
            </a: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PRESENTATION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01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cxnSp>
        <p:nvCxnSpPr>
          <p:cNvPr id="24" name="직선 연결선 23"/>
          <p:cNvCxnSpPr>
            <a:stCxn id="27" idx="6"/>
            <a:endCxn id="28" idx="2"/>
          </p:cNvCxnSpPr>
          <p:nvPr/>
        </p:nvCxnSpPr>
        <p:spPr>
          <a:xfrm flipV="1">
            <a:off x="1593301" y="4004749"/>
            <a:ext cx="9131671" cy="1"/>
          </a:xfrm>
          <a:prstGeom prst="line">
            <a:avLst/>
          </a:prstGeom>
          <a:ln w="28575">
            <a:solidFill>
              <a:srgbClr val="2121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타원 26"/>
          <p:cNvSpPr/>
          <p:nvPr/>
        </p:nvSpPr>
        <p:spPr>
          <a:xfrm>
            <a:off x="1438224" y="3927211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10724972" y="3927210"/>
            <a:ext cx="155077" cy="155077"/>
          </a:xfrm>
          <a:prstGeom prst="ellipse">
            <a:avLst/>
          </a:prstGeom>
          <a:solidFill>
            <a:srgbClr val="FFC0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3295574" y="3927209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5152924" y="3927208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6" name="타원 35"/>
          <p:cNvSpPr/>
          <p:nvPr/>
        </p:nvSpPr>
        <p:spPr>
          <a:xfrm>
            <a:off x="6982974" y="3899906"/>
            <a:ext cx="209676" cy="209676"/>
          </a:xfrm>
          <a:prstGeom prst="ellipse">
            <a:avLst/>
          </a:prstGeom>
          <a:solidFill>
            <a:srgbClr val="FF33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37" name="타원 36"/>
          <p:cNvSpPr/>
          <p:nvPr/>
        </p:nvSpPr>
        <p:spPr>
          <a:xfrm>
            <a:off x="8867624" y="3927206"/>
            <a:ext cx="155077" cy="155077"/>
          </a:xfrm>
          <a:prstGeom prst="ellipse">
            <a:avLst/>
          </a:prstGeom>
          <a:solidFill>
            <a:srgbClr val="EEEEEE"/>
          </a:solidFill>
          <a:ln w="38100">
            <a:solidFill>
              <a:srgbClr val="21212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ko-KR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1325762" y="3049282"/>
            <a:ext cx="1969812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개발 준비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사전 조사</a:t>
            </a:r>
            <a:endParaRPr lang="en-US" altLang="ko-KR" sz="105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2388206" y="4348507"/>
            <a:ext cx="1969812" cy="822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srgbClr val="212121"/>
                </a:solidFill>
              </a:rPr>
              <a:t>Python</a:t>
            </a:r>
            <a:r>
              <a:rPr lang="ko-KR" altLang="en-US" sz="1200" b="1" dirty="0">
                <a:solidFill>
                  <a:srgbClr val="212121"/>
                </a:solidFill>
              </a:rPr>
              <a:t> 개발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Beautifulsoup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Selenium,</a:t>
            </a:r>
            <a:r>
              <a:rPr lang="ko-KR" altLang="en-US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request, </a:t>
            </a:r>
            <a:r>
              <a:rPr lang="en-US" altLang="ko-KR" sz="105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Xpath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re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4245556" y="3080508"/>
            <a:ext cx="1969812" cy="580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srgbClr val="212121"/>
                </a:solidFill>
              </a:rPr>
              <a:t>Java </a:t>
            </a:r>
            <a:r>
              <a:rPr lang="ko-KR" altLang="en-US" sz="1200" b="1" dirty="0">
                <a:solidFill>
                  <a:srgbClr val="212121"/>
                </a:solidFill>
              </a:rPr>
              <a:t>개발</a:t>
            </a:r>
            <a:endParaRPr lang="en-US" altLang="ko-KR" sz="1200" b="1" dirty="0">
              <a:solidFill>
                <a:srgbClr val="21212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05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Jsoup</a:t>
            </a:r>
            <a:r>
              <a:rPr lang="en-US" altLang="ko-KR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Selenium</a:t>
            </a:r>
          </a:p>
        </p:txBody>
      </p:sp>
      <p:sp>
        <p:nvSpPr>
          <p:cNvPr id="45" name="직사각형 44"/>
          <p:cNvSpPr/>
          <p:nvPr/>
        </p:nvSpPr>
        <p:spPr>
          <a:xfrm>
            <a:off x="6102905" y="4348507"/>
            <a:ext cx="2237351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srgbClr val="212121"/>
                </a:solidFill>
              </a:rPr>
              <a:t>HTML, JavaScript </a:t>
            </a:r>
            <a:r>
              <a:rPr lang="ko-KR" altLang="en-US" sz="1200" b="1" dirty="0">
                <a:solidFill>
                  <a:srgbClr val="212121"/>
                </a:solidFill>
              </a:rPr>
              <a:t>준비</a:t>
            </a:r>
            <a:endParaRPr lang="en-US" altLang="ko-KR" sz="1200" b="1" dirty="0">
              <a:solidFill>
                <a:srgbClr val="212121"/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7960256" y="3080508"/>
            <a:ext cx="1969812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srgbClr val="212121"/>
                </a:solidFill>
              </a:rPr>
              <a:t>Spring Boot</a:t>
            </a:r>
          </a:p>
        </p:txBody>
      </p:sp>
      <p:sp>
        <p:nvSpPr>
          <p:cNvPr id="48" name="직사각형 47"/>
          <p:cNvSpPr/>
          <p:nvPr/>
        </p:nvSpPr>
        <p:spPr>
          <a:xfrm>
            <a:off x="9022701" y="4348501"/>
            <a:ext cx="1969812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srgbClr val="212121"/>
                </a:solidFill>
              </a:rPr>
              <a:t>마무리</a:t>
            </a:r>
            <a:endParaRPr lang="en-US" altLang="ko-KR" sz="1200" b="1" dirty="0">
              <a:solidFill>
                <a:srgbClr val="212121"/>
              </a:solidFill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6215368" y="5238885"/>
            <a:ext cx="2652256" cy="1295401"/>
          </a:xfrm>
          <a:prstGeom prst="rect">
            <a:avLst/>
          </a:prstGeom>
          <a:solidFill>
            <a:schemeClr val="bg1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 marL="0" lvl="1">
              <a:lnSpc>
                <a:spcPct val="150000"/>
              </a:lnSpc>
            </a:pPr>
            <a:r>
              <a:rPr lang="en-US" altLang="ko-KR" sz="1400" dirty="0">
                <a:solidFill>
                  <a:srgbClr val="212121"/>
                </a:solidFill>
              </a:rPr>
              <a:t>CONTENTS A</a:t>
            </a:r>
          </a:p>
          <a:p>
            <a:pPr marL="0" lvl="1">
              <a:lnSpc>
                <a:spcPct val="150000"/>
              </a:lnSpc>
            </a:pPr>
            <a:endParaRPr lang="en-US" altLang="ko-KR" sz="200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ko-KR" altLang="en-US" sz="1200" dirty="0" err="1">
                <a:solidFill>
                  <a:srgbClr val="212121"/>
                </a:solidFill>
              </a:rPr>
              <a:t>컨텐츠에</a:t>
            </a:r>
            <a:r>
              <a:rPr lang="ko-KR" altLang="en-US" sz="1200" dirty="0">
                <a:solidFill>
                  <a:srgbClr val="212121"/>
                </a:solidFill>
              </a:rPr>
              <a:t> 대한 내용을 적어요</a:t>
            </a:r>
            <a:endParaRPr lang="en-US" altLang="ko-KR" sz="1200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ko-KR" altLang="en-US" sz="900" dirty="0">
                <a:solidFill>
                  <a:srgbClr val="212121"/>
                </a:solidFill>
              </a:rPr>
              <a:t>Enjoy your stylish business and campus life with BIZCAM </a:t>
            </a:r>
          </a:p>
        </p:txBody>
      </p:sp>
      <p:sp>
        <p:nvSpPr>
          <p:cNvPr id="51" name="직사각형 50"/>
          <p:cNvSpPr/>
          <p:nvPr/>
        </p:nvSpPr>
        <p:spPr>
          <a:xfrm>
            <a:off x="8340257" y="1390244"/>
            <a:ext cx="2652256" cy="1295401"/>
          </a:xfrm>
          <a:prstGeom prst="rect">
            <a:avLst/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 marL="0" lvl="1">
              <a:lnSpc>
                <a:spcPct val="150000"/>
              </a:lnSpc>
            </a:pPr>
            <a:r>
              <a:rPr lang="en-US" altLang="ko-KR" sz="1400" dirty="0">
                <a:solidFill>
                  <a:srgbClr val="212121"/>
                </a:solidFill>
              </a:rPr>
              <a:t>CONTENTS A</a:t>
            </a:r>
          </a:p>
          <a:p>
            <a:pPr marL="0" lvl="1">
              <a:lnSpc>
                <a:spcPct val="150000"/>
              </a:lnSpc>
            </a:pPr>
            <a:endParaRPr lang="en-US" altLang="ko-KR" sz="200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ko-KR" altLang="en-US" sz="1200" dirty="0" err="1">
                <a:solidFill>
                  <a:srgbClr val="212121"/>
                </a:solidFill>
              </a:rPr>
              <a:t>컨텐츠에</a:t>
            </a:r>
            <a:r>
              <a:rPr lang="ko-KR" altLang="en-US" sz="1200" dirty="0">
                <a:solidFill>
                  <a:srgbClr val="212121"/>
                </a:solidFill>
              </a:rPr>
              <a:t> 대한 내용을 적어요</a:t>
            </a:r>
            <a:endParaRPr lang="en-US" altLang="ko-KR" sz="1200" dirty="0">
              <a:solidFill>
                <a:srgbClr val="212121"/>
              </a:solidFill>
            </a:endParaRPr>
          </a:p>
          <a:p>
            <a:pPr marL="0" lvl="1">
              <a:lnSpc>
                <a:spcPct val="150000"/>
              </a:lnSpc>
            </a:pPr>
            <a:r>
              <a:rPr lang="ko-KR" altLang="en-US" sz="900" dirty="0">
                <a:solidFill>
                  <a:srgbClr val="212121"/>
                </a:solidFill>
              </a:rPr>
              <a:t>Enjoy your stylish business and campus life with BIZCAM </a:t>
            </a:r>
          </a:p>
        </p:txBody>
      </p:sp>
      <p:cxnSp>
        <p:nvCxnSpPr>
          <p:cNvPr id="12" name="꺾인 연결선 11"/>
          <p:cNvCxnSpPr>
            <a:stCxn id="36" idx="4"/>
            <a:endCxn id="50" idx="1"/>
          </p:cNvCxnSpPr>
          <p:nvPr/>
        </p:nvCxnSpPr>
        <p:spPr>
          <a:xfrm rot="5400000">
            <a:off x="5763088" y="4561862"/>
            <a:ext cx="1777004" cy="872444"/>
          </a:xfrm>
          <a:prstGeom prst="bentConnector4">
            <a:avLst>
              <a:gd name="adj1" fmla="val 8726"/>
              <a:gd name="adj2" fmla="val 126202"/>
            </a:avLst>
          </a:prstGeom>
          <a:ln>
            <a:solidFill>
              <a:srgbClr val="FF33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꺾인 연결선 51"/>
          <p:cNvCxnSpPr>
            <a:stCxn id="51" idx="3"/>
            <a:endCxn id="28" idx="6"/>
          </p:cNvCxnSpPr>
          <p:nvPr/>
        </p:nvCxnSpPr>
        <p:spPr>
          <a:xfrm flipH="1">
            <a:off x="10880049" y="2037945"/>
            <a:ext cx="112464" cy="1966804"/>
          </a:xfrm>
          <a:prstGeom prst="bentConnector3">
            <a:avLst>
              <a:gd name="adj1" fmla="val -203265"/>
            </a:avLst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2063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Spring Boot(1)</a:t>
            </a:r>
          </a:p>
          <a:p>
            <a:pPr>
              <a:lnSpc>
                <a:spcPct val="150000"/>
              </a:lnSpc>
            </a:pPr>
            <a:endParaRPr lang="en-US" altLang="ko-KR" sz="1000" b="1" dirty="0">
              <a:solidFill>
                <a:srgbClr val="212121"/>
              </a:solidFill>
              <a:latin typeface="+mn-ea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1BFFD1-BA65-4E4B-A94B-E4415C475021}"/>
              </a:ext>
            </a:extLst>
          </p:cNvPr>
          <p:cNvSpPr/>
          <p:nvPr/>
        </p:nvSpPr>
        <p:spPr>
          <a:xfrm>
            <a:off x="5453343" y="5799445"/>
            <a:ext cx="1285312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err="1">
                <a:solidFill>
                  <a:srgbClr val="212121"/>
                </a:solidFill>
              </a:rPr>
              <a:t>동적테이블</a:t>
            </a:r>
            <a:endParaRPr lang="en-US" altLang="ko-KR" sz="16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JavaScript</a:t>
            </a:r>
            <a:r>
              <a:rPr lang="ko-KR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</a:t>
            </a:r>
            <a:r>
              <a:rPr lang="ko-KR" altLang="en-US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9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HTML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BD344D92-E52B-664B-A5A7-8E1FE1FB4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646" y="897590"/>
            <a:ext cx="7132707" cy="4684482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C841AFB4-59B0-A841-AC1B-7D9C5FEED76C}"/>
              </a:ext>
            </a:extLst>
          </p:cNvPr>
          <p:cNvSpPr/>
          <p:nvPr/>
        </p:nvSpPr>
        <p:spPr>
          <a:xfrm>
            <a:off x="5731563" y="4381827"/>
            <a:ext cx="632940" cy="174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3F5629D-BCDF-5640-93DD-E5427F4A12AA}"/>
              </a:ext>
            </a:extLst>
          </p:cNvPr>
          <p:cNvSpPr/>
          <p:nvPr/>
        </p:nvSpPr>
        <p:spPr>
          <a:xfrm>
            <a:off x="5731563" y="3221338"/>
            <a:ext cx="632940" cy="174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C34BAA43-79F5-8545-9567-E5260AA04B0C}"/>
              </a:ext>
            </a:extLst>
          </p:cNvPr>
          <p:cNvSpPr/>
          <p:nvPr/>
        </p:nvSpPr>
        <p:spPr>
          <a:xfrm>
            <a:off x="5733293" y="2029078"/>
            <a:ext cx="632940" cy="174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DB572BE-AA64-9E4E-B11E-FB24CCC816C8}"/>
              </a:ext>
            </a:extLst>
          </p:cNvPr>
          <p:cNvSpPr/>
          <p:nvPr/>
        </p:nvSpPr>
        <p:spPr>
          <a:xfrm>
            <a:off x="5731563" y="995220"/>
            <a:ext cx="632940" cy="1748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210713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1777114" y="5980544"/>
            <a:ext cx="3768884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212121"/>
                </a:solidFill>
              </a:rPr>
              <a:t>개발 단계 구성</a:t>
            </a:r>
            <a:endParaRPr lang="en-US" altLang="ko-KR" sz="16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전반적인 틀 만들기</a:t>
            </a:r>
            <a:endParaRPr lang="en-US" altLang="ko-KR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8530445" y="6080992"/>
            <a:ext cx="3768884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Spring Boot</a:t>
            </a: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Spring Boot 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경험하기</a:t>
            </a:r>
            <a:endParaRPr lang="en-US" altLang="ko-KR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212121"/>
                </a:solidFill>
              </a:rPr>
              <a:t>개발 준비</a:t>
            </a:r>
            <a:endParaRPr lang="en-US" altLang="ko-KR" sz="16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00" b="1" dirty="0">
                <a:solidFill>
                  <a:srgbClr val="212121"/>
                </a:solidFill>
                <a:latin typeface="+mn-ea"/>
              </a:rPr>
              <a:t>사전 조사</a:t>
            </a:r>
            <a:endParaRPr lang="en-US" altLang="ko-KR" sz="1000" b="1" dirty="0">
              <a:solidFill>
                <a:srgbClr val="212121"/>
              </a:solidFill>
              <a:latin typeface="+mn-ea"/>
            </a:endParaRP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27E820C8-038D-7A4C-9E62-6F03A3C0DF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76" y="1150968"/>
            <a:ext cx="4826185" cy="4556064"/>
          </a:xfrm>
          <a:prstGeom prst="rect">
            <a:avLst/>
          </a:prstGeom>
        </p:spPr>
      </p:pic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32505006-B066-334B-8009-329B6D2131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656" y="1251972"/>
            <a:ext cx="5565694" cy="455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649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953827" y="5590280"/>
            <a:ext cx="3768884" cy="8503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HTML</a:t>
            </a:r>
            <a:r>
              <a:rPr lang="ko-KR" altLang="en-US" sz="1600" b="1" dirty="0">
                <a:solidFill>
                  <a:srgbClr val="212121"/>
                </a:solidFill>
              </a:rPr>
              <a:t>에 대하여 </a:t>
            </a:r>
            <a:endParaRPr lang="en-US" altLang="ko-KR" sz="1600" b="1" dirty="0">
              <a:solidFill>
                <a:srgbClr val="21212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Html 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에서 가장 많이 쓰이는 </a:t>
            </a:r>
            <a:r>
              <a:rPr lang="en-US" altLang="ko-KR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가지 태그 연습</a:t>
            </a:r>
            <a:endParaRPr lang="en-US" altLang="ko-KR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Python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(1)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Beautifulsoup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477031A-E319-F64D-976C-766CA9E7FB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590" y="1058618"/>
            <a:ext cx="8335418" cy="43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28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1658615" y="5570000"/>
            <a:ext cx="874972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XPath</a:t>
            </a:r>
            <a:r>
              <a:rPr lang="ko-KR" altLang="en-US" sz="1600" b="1" dirty="0">
                <a:solidFill>
                  <a:srgbClr val="212121"/>
                </a:solidFill>
              </a:rPr>
              <a:t> 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Python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(2)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Beautifulsoup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BF8328DE-875A-FD49-822A-F4FB905826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14" y="2527716"/>
            <a:ext cx="3878374" cy="1826182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9ADDF32C-C9F6-EA42-B454-0DC0E321C7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812" y="1586341"/>
            <a:ext cx="3501335" cy="3657265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3CF08F0-9091-0F41-A4B5-1EA702EA9C11}"/>
              </a:ext>
            </a:extLst>
          </p:cNvPr>
          <p:cNvSpPr/>
          <p:nvPr/>
        </p:nvSpPr>
        <p:spPr>
          <a:xfrm>
            <a:off x="5789386" y="5570000"/>
            <a:ext cx="105860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requests</a:t>
            </a:r>
            <a:r>
              <a:rPr lang="ko-KR" altLang="en-US" sz="1600" b="1" dirty="0">
                <a:solidFill>
                  <a:srgbClr val="212121"/>
                </a:solidFill>
              </a:rPr>
              <a:t> 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id="{DEA46214-6FBE-B34C-9A4D-B06B74847A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3671" y="1600367"/>
            <a:ext cx="3352937" cy="3657265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BF3DBD7A-271F-3947-8D40-215A9ECB243F}"/>
              </a:ext>
            </a:extLst>
          </p:cNvPr>
          <p:cNvSpPr/>
          <p:nvPr/>
        </p:nvSpPr>
        <p:spPr>
          <a:xfrm>
            <a:off x="9503610" y="5570000"/>
            <a:ext cx="1213057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re(</a:t>
            </a:r>
            <a:r>
              <a:rPr lang="ko-KR" altLang="en-US" sz="1600" b="1" dirty="0">
                <a:solidFill>
                  <a:srgbClr val="212121"/>
                </a:solidFill>
              </a:rPr>
              <a:t>정규식</a:t>
            </a:r>
            <a:r>
              <a:rPr lang="en-US" altLang="ko-KR" sz="1600" b="1" dirty="0">
                <a:solidFill>
                  <a:srgbClr val="212121"/>
                </a:solidFill>
              </a:rPr>
              <a:t>)</a:t>
            </a:r>
            <a:r>
              <a:rPr lang="ko-KR" altLang="en-US" sz="1600" b="1" dirty="0">
                <a:solidFill>
                  <a:srgbClr val="212121"/>
                </a:solidFill>
              </a:rPr>
              <a:t> 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797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5171690" y="6158394"/>
            <a:ext cx="2178623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 err="1">
                <a:solidFill>
                  <a:srgbClr val="212121"/>
                </a:solidFill>
              </a:rPr>
              <a:t>Beautifulsoup</a:t>
            </a:r>
            <a:r>
              <a:rPr lang="en-US" altLang="ko-KR" sz="1600" b="1" dirty="0">
                <a:solidFill>
                  <a:srgbClr val="212121"/>
                </a:solidFill>
              </a:rPr>
              <a:t> </a:t>
            </a:r>
            <a:r>
              <a:rPr lang="ko-KR" altLang="en-US" sz="1600" b="1" dirty="0">
                <a:solidFill>
                  <a:srgbClr val="212121"/>
                </a:solidFill>
              </a:rPr>
              <a:t>문법</a:t>
            </a:r>
            <a:endParaRPr lang="en-US" altLang="ko-KR" sz="1600" b="1" dirty="0">
              <a:solidFill>
                <a:srgbClr val="21212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Python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(3)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Beautifulsoup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584B53CD-EE30-7847-B136-EF242788C7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753" y="731709"/>
            <a:ext cx="5030499" cy="528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850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Python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(4)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Beautifulsoup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051BE8F1-B11C-6E48-A9F1-DD01018AB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625" y="2267226"/>
            <a:ext cx="6137327" cy="2245139"/>
          </a:xfrm>
          <a:prstGeom prst="rect">
            <a:avLst/>
          </a:prstGeom>
        </p:spPr>
      </p:pic>
      <p:pic>
        <p:nvPicPr>
          <p:cNvPr id="6" name="그림 5" descr="텍스트, 많은, 다양한, 묶음이(가) 표시된 사진&#10;&#10;자동 생성된 설명">
            <a:extLst>
              <a:ext uri="{FF2B5EF4-FFF2-40B4-BE49-F238E27FC236}">
                <a16:creationId xmlns:a16="http://schemas.microsoft.com/office/drawing/2014/main" id="{08A41591-35F7-BB49-8A6F-CDA93BE26D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436" y="1182756"/>
            <a:ext cx="3652189" cy="474062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66AFCD3-BCC9-5144-B51F-6A04FF16C3C5}"/>
              </a:ext>
            </a:extLst>
          </p:cNvPr>
          <p:cNvSpPr/>
          <p:nvPr/>
        </p:nvSpPr>
        <p:spPr>
          <a:xfrm>
            <a:off x="4550132" y="5980544"/>
            <a:ext cx="3768884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212121"/>
                </a:solidFill>
              </a:rPr>
              <a:t>네이버 웹툰 전체 목록 제목 </a:t>
            </a:r>
            <a:r>
              <a:rPr lang="en-US" altLang="ko-KR" sz="1600" b="1" dirty="0">
                <a:solidFill>
                  <a:srgbClr val="212121"/>
                </a:solidFill>
              </a:rPr>
              <a:t>Crawling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정적 페이지</a:t>
            </a:r>
            <a:endParaRPr lang="en-US" altLang="ko-KR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3768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Python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(5)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Beautifulsoup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66AFCD3-BCC9-5144-B51F-6A04FF16C3C5}"/>
              </a:ext>
            </a:extLst>
          </p:cNvPr>
          <p:cNvSpPr/>
          <p:nvPr/>
        </p:nvSpPr>
        <p:spPr>
          <a:xfrm>
            <a:off x="4550132" y="5980544"/>
            <a:ext cx="3768884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rgbClr val="212121"/>
                </a:solidFill>
              </a:rPr>
              <a:t>네이버 웹툰 평점 </a:t>
            </a:r>
            <a:r>
              <a:rPr lang="en-US" altLang="ko-KR" sz="1600" b="1" dirty="0">
                <a:solidFill>
                  <a:srgbClr val="212121"/>
                </a:solidFill>
              </a:rPr>
              <a:t>Crawling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정적 페이지</a:t>
            </a:r>
            <a:endParaRPr lang="en-US" altLang="ko-KR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BDF9CEE-8624-1F40-8ADF-AB9BD488BE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9067" y="1222290"/>
            <a:ext cx="4783137" cy="4328257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063D000-B132-134E-960C-BA5701BD7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221" y="1222291"/>
            <a:ext cx="3524101" cy="4328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251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C83442-388E-D146-87A0-D65E2A2462D9}"/>
              </a:ext>
            </a:extLst>
          </p:cNvPr>
          <p:cNvSpPr/>
          <p:nvPr/>
        </p:nvSpPr>
        <p:spPr>
          <a:xfrm>
            <a:off x="895590" y="234844"/>
            <a:ext cx="4826185" cy="662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b="1" dirty="0">
                <a:solidFill>
                  <a:srgbClr val="212121"/>
                </a:solidFill>
              </a:rPr>
              <a:t>Python </a:t>
            </a:r>
            <a:r>
              <a:rPr lang="ko-KR" altLang="en-US" sz="1600" b="1" dirty="0">
                <a:solidFill>
                  <a:srgbClr val="212121"/>
                </a:solidFill>
              </a:rPr>
              <a:t>개발</a:t>
            </a:r>
            <a:r>
              <a:rPr lang="en-US" altLang="ko-KR" sz="1600" b="1" dirty="0">
                <a:solidFill>
                  <a:srgbClr val="212121"/>
                </a:solidFill>
              </a:rPr>
              <a:t>(6)</a:t>
            </a:r>
          </a:p>
          <a:p>
            <a:pPr>
              <a:lnSpc>
                <a:spcPct val="150000"/>
              </a:lnSpc>
            </a:pPr>
            <a:r>
              <a:rPr lang="en-US" altLang="ko-KR" sz="1000" b="1" dirty="0" err="1">
                <a:solidFill>
                  <a:srgbClr val="212121"/>
                </a:solidFill>
                <a:latin typeface="+mn-ea"/>
              </a:rPr>
              <a:t>Beautifulsoup</a:t>
            </a:r>
            <a:r>
              <a:rPr lang="en-US" altLang="ko-KR" sz="1000" b="1" dirty="0">
                <a:solidFill>
                  <a:srgbClr val="212121"/>
                </a:solidFill>
                <a:latin typeface="+mn-ea"/>
              </a:rPr>
              <a:t>, Selenium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66AFCD3-BCC9-5144-B51F-6A04FF16C3C5}"/>
              </a:ext>
            </a:extLst>
          </p:cNvPr>
          <p:cNvSpPr/>
          <p:nvPr/>
        </p:nvSpPr>
        <p:spPr>
          <a:xfrm>
            <a:off x="4550132" y="5980544"/>
            <a:ext cx="3768884" cy="64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 err="1">
                <a:solidFill>
                  <a:srgbClr val="212121"/>
                </a:solidFill>
              </a:rPr>
              <a:t>쿠팡</a:t>
            </a:r>
            <a:r>
              <a:rPr lang="ko-KR" altLang="en-US" sz="1600" b="1" dirty="0">
                <a:solidFill>
                  <a:srgbClr val="212121"/>
                </a:solidFill>
              </a:rPr>
              <a:t> 노트북 상품 </a:t>
            </a:r>
            <a:r>
              <a:rPr lang="en-US" altLang="ko-KR" sz="1600" b="1" dirty="0">
                <a:solidFill>
                  <a:srgbClr val="212121"/>
                </a:solidFill>
              </a:rPr>
              <a:t>Crawling</a:t>
            </a:r>
          </a:p>
          <a:p>
            <a:pPr>
              <a:lnSpc>
                <a:spcPct val="150000"/>
              </a:lnSpc>
            </a:pPr>
            <a:r>
              <a:rPr lang="ko-KR" alt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정적 페이지</a:t>
            </a:r>
            <a:endParaRPr lang="en-US" altLang="ko-KR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EF85CB8-6DB6-FE47-9991-B50D5222AA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227" y="897590"/>
            <a:ext cx="5403574" cy="501137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6BA213C0-8F54-9A47-B651-278FB1A0DF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97" y="1004356"/>
            <a:ext cx="5478525" cy="4648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58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1313</TotalTime>
  <Words>336</Words>
  <Application>Microsoft Macintosh PowerPoint</Application>
  <PresentationFormat>와이드스크린</PresentationFormat>
  <Paragraphs>98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야놀자 야체 B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박 병현</cp:lastModifiedBy>
  <cp:revision>177</cp:revision>
  <dcterms:created xsi:type="dcterms:W3CDTF">2017-10-09T06:24:25Z</dcterms:created>
  <dcterms:modified xsi:type="dcterms:W3CDTF">2021-02-22T08:04:13Z</dcterms:modified>
</cp:coreProperties>
</file>

<file path=docProps/thumbnail.jpeg>
</file>